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90" r:id="rId3"/>
    <p:sldId id="269" r:id="rId4"/>
    <p:sldId id="297" r:id="rId5"/>
    <p:sldId id="293" r:id="rId6"/>
    <p:sldId id="294" r:id="rId7"/>
    <p:sldId id="295" r:id="rId8"/>
    <p:sldId id="289" r:id="rId9"/>
    <p:sldId id="291" r:id="rId10"/>
    <p:sldId id="296" r:id="rId11"/>
    <p:sldId id="273" r:id="rId12"/>
    <p:sldId id="266" r:id="rId13"/>
    <p:sldId id="278" r:id="rId14"/>
    <p:sldId id="285" r:id="rId15"/>
    <p:sldId id="275" r:id="rId16"/>
    <p:sldId id="279" r:id="rId17"/>
    <p:sldId id="281" r:id="rId18"/>
    <p:sldId id="283" r:id="rId19"/>
    <p:sldId id="276" r:id="rId20"/>
    <p:sldId id="286" r:id="rId21"/>
    <p:sldId id="287" r:id="rId22"/>
    <p:sldId id="292" r:id="rId23"/>
    <p:sldId id="282" r:id="rId2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5"/>
    <p:restoredTop sz="90884"/>
  </p:normalViewPr>
  <p:slideViewPr>
    <p:cSldViewPr snapToGrid="0">
      <p:cViewPr varScale="1">
        <p:scale>
          <a:sx n="116" d="100"/>
          <a:sy n="116" d="100"/>
        </p:scale>
        <p:origin x="5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12/4/24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3599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2873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831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3717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272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3419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7730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8885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51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68707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23FB2B66-0E00-458D-FFE5-7CA633C1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>
            <a:extLst>
              <a:ext uri="{FF2B5EF4-FFF2-40B4-BE49-F238E27FC236}">
                <a16:creationId xmlns:a16="http://schemas.microsoft.com/office/drawing/2014/main" id="{B7CF6BFC-222E-8B03-5A7A-88D72DDB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>
            <a:extLst>
              <a:ext uri="{FF2B5EF4-FFF2-40B4-BE49-F238E27FC236}">
                <a16:creationId xmlns:a16="http://schemas.microsoft.com/office/drawing/2014/main" id="{E64D1DBB-6174-482C-15E3-07870339D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0233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hsd</a:t>
            </a:r>
            <a:r>
              <a:rPr lang="de-DE" dirty="0"/>
              <a:t> </a:t>
            </a:r>
            <a:r>
              <a:rPr lang="de-DE" dirty="0" err="1"/>
              <a:t>dist</a:t>
            </a:r>
            <a:endParaRPr lang="de-DE" dirty="0"/>
          </a:p>
          <a:p>
            <a:r>
              <a:rPr lang="de-DE" dirty="0"/>
              <a:t>95 in </a:t>
            </a:r>
            <a:r>
              <a:rPr lang="de-DE" dirty="0" err="1"/>
              <a:t>add</a:t>
            </a:r>
            <a:r>
              <a:rPr lang="de-DE" dirty="0"/>
              <a:t> </a:t>
            </a:r>
          </a:p>
          <a:p>
            <a:r>
              <a:rPr lang="de-DE" dirty="0" err="1"/>
              <a:t>maybe</a:t>
            </a:r>
            <a:r>
              <a:rPr lang="de-DE" dirty="0"/>
              <a:t> 90</a:t>
            </a:r>
          </a:p>
          <a:p>
            <a:r>
              <a:rPr lang="de-DE" dirty="0" err="1"/>
              <a:t>seperated</a:t>
            </a:r>
            <a:r>
              <a:rPr lang="de-DE" dirty="0"/>
              <a:t> </a:t>
            </a:r>
            <a:r>
              <a:rPr lang="de-DE" dirty="0" err="1"/>
              <a:t>pip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592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934C-43BB-D32A-1A2C-3C9CEF4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D470F-BD4C-7929-B5B0-B6ED8EC8B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6200C-DB61-28F9-803E-64E26001C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8927-3D9C-3523-3059-FE8E85DE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52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4E53B-7DDE-C3D8-E641-18CF3FE94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6DDA1-A912-1EEE-058A-9AC11BC0B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D95E1-8902-4F27-3C68-86E54E3AD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0EEAC-78AB-632C-8FA3-9EF03F694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71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C87B3-4855-5812-ACB5-37DE56875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261A0-2165-2D2F-C300-2279EC5FC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53E2E-63FE-1F80-FD8B-467DBB1FA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DAA9B-07B2-0F69-BDEC-613BCE6D0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4662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04.12.24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04.12.24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04.12.24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04.12.24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04.12.24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04.12.24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249737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ConsistsAtlas</a:t>
            </a:r>
            <a:r>
              <a:rPr lang="en-GB" dirty="0"/>
              <a:t>-based Segmentation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5786D-7FF4-0B91-58FE-147F39A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Methods – Parameter Search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1956E67-15BD-1720-16E8-95282F89A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19095"/>
            <a:ext cx="5181600" cy="3889009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64ACE67-5E4D-4B40-2076-7DBD6E9CE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419095"/>
            <a:ext cx="5181600" cy="388900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0158AC-908E-C581-BA2C-923A9883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CF7B72-0FA0-A0F0-D100-09A6A580D409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Simplified grid search for two parameter of the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Number of estimators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Max depth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86B3B75-D9F3-198C-A27B-FA9274E035C5}"/>
              </a:ext>
            </a:extLst>
          </p:cNvPr>
          <p:cNvSpPr/>
          <p:nvPr/>
        </p:nvSpPr>
        <p:spPr>
          <a:xfrm>
            <a:off x="3089275" y="3635375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EC58EAA-34F2-34BF-B76E-785F1D577C42}"/>
              </a:ext>
            </a:extLst>
          </p:cNvPr>
          <p:cNvSpPr/>
          <p:nvPr/>
        </p:nvSpPr>
        <p:spPr>
          <a:xfrm>
            <a:off x="8427756" y="3635374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Experiment1 - 2 pipelines</a:t>
            </a:r>
            <a:endParaRPr lang="en-CH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54958F9-81F4-193B-58E0-EC58F751B2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3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A1A4DAB-9519-56F0-EAF1-F9F0F4A65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3"/>
            <a:ext cx="5181600" cy="3886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White and grey matter classified in one pipeline</a:t>
            </a:r>
          </a:p>
          <a:p>
            <a:r>
              <a:rPr lang="en-GB" dirty="0"/>
              <a:t>		Hippocampus, Amygdala, and Thalamus classified in another pipeline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64B295-5D86-5AD4-8C53-CEEE423B720C}"/>
              </a:ext>
            </a:extLst>
          </p:cNvPr>
          <p:cNvSpPr/>
          <p:nvPr/>
        </p:nvSpPr>
        <p:spPr>
          <a:xfrm>
            <a:off x="3107184" y="4190260"/>
            <a:ext cx="798991" cy="7013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5DF917-F1E1-4027-E441-64DAC0F044D7}"/>
              </a:ext>
            </a:extLst>
          </p:cNvPr>
          <p:cNvSpPr/>
          <p:nvPr/>
        </p:nvSpPr>
        <p:spPr>
          <a:xfrm>
            <a:off x="1492927" y="4102962"/>
            <a:ext cx="798991" cy="8507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D4CC81-E36F-45BC-C1D5-ABE9AA1D8CFE}"/>
              </a:ext>
            </a:extLst>
          </p:cNvPr>
          <p:cNvSpPr/>
          <p:nvPr/>
        </p:nvSpPr>
        <p:spPr>
          <a:xfrm>
            <a:off x="3922450" y="3588913"/>
            <a:ext cx="798991" cy="6543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FB6E90-2D73-17FC-F317-477E2F1EA26E}"/>
              </a:ext>
            </a:extLst>
          </p:cNvPr>
          <p:cNvSpPr/>
          <p:nvPr/>
        </p:nvSpPr>
        <p:spPr>
          <a:xfrm>
            <a:off x="9238057" y="4304355"/>
            <a:ext cx="798991" cy="969211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888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Experiment1 - Hippocampus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1A3453F-9B13-ABFF-1369-168D73A0A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20"/>
          <a:stretch/>
        </p:blipFill>
        <p:spPr>
          <a:xfrm>
            <a:off x="116441" y="2755688"/>
            <a:ext cx="11959118" cy="401618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13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Gold:	Original pipeline</a:t>
            </a:r>
          </a:p>
          <a:p>
            <a:r>
              <a:rPr lang="en-GB" dirty="0"/>
              <a:t>Brown:	Combined pipeline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D550F1-9751-F64D-A7A9-0C946B64DB58}"/>
              </a:ext>
            </a:extLst>
          </p:cNvPr>
          <p:cNvSpPr/>
          <p:nvPr/>
        </p:nvSpPr>
        <p:spPr>
          <a:xfrm>
            <a:off x="278898" y="5285306"/>
            <a:ext cx="609188" cy="28328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43F23-B97B-A340-B1B4-F6E5CFA42B1A}"/>
              </a:ext>
            </a:extLst>
          </p:cNvPr>
          <p:cNvSpPr/>
          <p:nvPr/>
        </p:nvSpPr>
        <p:spPr>
          <a:xfrm>
            <a:off x="3727495" y="5295304"/>
            <a:ext cx="272188" cy="24697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656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B54171E7-3B68-81D9-BB91-E6FBBFE98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570"/>
          <a:stretch/>
        </p:blipFill>
        <p:spPr>
          <a:xfrm>
            <a:off x="116400" y="2789155"/>
            <a:ext cx="11959200" cy="3979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Experiment1 - Hippocampus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14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Gold:	Original pipeline</a:t>
            </a:r>
          </a:p>
          <a:p>
            <a:r>
              <a:rPr lang="en-GB"/>
              <a:t>Brown:	Combined pipeline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0BD5D1-DBEE-654B-015B-0AB3EF71E2B7}"/>
              </a:ext>
            </a:extLst>
          </p:cNvPr>
          <p:cNvSpPr/>
          <p:nvPr/>
        </p:nvSpPr>
        <p:spPr>
          <a:xfrm>
            <a:off x="4802921" y="3581666"/>
            <a:ext cx="691362" cy="73808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CEB0D1-CBF2-0127-04FB-0FF49DCB163D}"/>
              </a:ext>
            </a:extLst>
          </p:cNvPr>
          <p:cNvSpPr/>
          <p:nvPr/>
        </p:nvSpPr>
        <p:spPr>
          <a:xfrm>
            <a:off x="7537372" y="4391436"/>
            <a:ext cx="983890" cy="775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798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Experiment2 - 5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15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Each label was classified in one pipeline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6D1097B-87C6-99AF-2373-7E1832B53B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8"/>
            <a:ext cx="5181600" cy="3886200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656B8436-5F10-E788-D9A2-797A4515B4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8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58559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596B357-3F38-0D19-6344-B0305FC3D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94"/>
          <a:stretch/>
        </p:blipFill>
        <p:spPr>
          <a:xfrm>
            <a:off x="1006228" y="2881175"/>
            <a:ext cx="10179543" cy="3475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Experiment2 - </a:t>
            </a:r>
            <a:r>
              <a:rPr lang="de-DE" sz="4400" dirty="0" err="1"/>
              <a:t>Structural</a:t>
            </a:r>
            <a:r>
              <a:rPr lang="de-DE" sz="4400" dirty="0"/>
              <a:t> </a:t>
            </a:r>
            <a:r>
              <a:rPr lang="de-DE" sz="4400" dirty="0" err="1"/>
              <a:t>Overlap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16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dirty="0"/>
              <a:t>Light grey:	</a:t>
            </a:r>
            <a:r>
              <a:rPr lang="de-CH" dirty="0"/>
              <a:t>White</a:t>
            </a:r>
            <a:r>
              <a:rPr lang="en-GB" dirty="0"/>
              <a:t> matter</a:t>
            </a:r>
          </a:p>
          <a:p>
            <a:r>
              <a:rPr lang="en-GB" dirty="0"/>
              <a:t>Dark grey:	</a:t>
            </a:r>
            <a:r>
              <a:rPr lang="de-CH"/>
              <a:t>Grey</a:t>
            </a:r>
            <a:r>
              <a:rPr lang="en-GB"/>
              <a:t> </a:t>
            </a:r>
            <a:r>
              <a:rPr lang="en-GB" dirty="0"/>
              <a:t>matter</a:t>
            </a:r>
          </a:p>
          <a:p>
            <a:endParaRPr lang="en-GB" dirty="0"/>
          </a:p>
          <a:p>
            <a:r>
              <a:rPr lang="en-GB" dirty="0"/>
              <a:t>Light brown:	Hippocampus</a:t>
            </a:r>
          </a:p>
          <a:p>
            <a:r>
              <a:rPr lang="en-GB" dirty="0"/>
              <a:t>White:		Amygdala</a:t>
            </a:r>
          </a:p>
          <a:p>
            <a:r>
              <a:rPr lang="en-GB" dirty="0"/>
              <a:t>Gold:		Thalamus</a:t>
            </a:r>
          </a:p>
        </p:txBody>
      </p:sp>
    </p:spTree>
    <p:extLst>
      <p:ext uri="{BB962C8B-B14F-4D97-AF65-F5344CB8AC3E}">
        <p14:creationId xmlns:p14="http://schemas.microsoft.com/office/powerpoint/2010/main" val="2351476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17</a:t>
            </a:fld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32C26-58E7-8BC9-3C6D-A44A60DBB7A2}"/>
              </a:ext>
            </a:extLst>
          </p:cNvPr>
          <p:cNvSpPr/>
          <p:nvPr/>
        </p:nvSpPr>
        <p:spPr>
          <a:xfrm>
            <a:off x="10523086" y="587339"/>
            <a:ext cx="1325366" cy="832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4C1C28B-DE76-6DF0-5A56-C366CB67736C}"/>
              </a:ext>
            </a:extLst>
          </p:cNvPr>
          <p:cNvGrpSpPr>
            <a:grpSpLocks noChangeAspect="1"/>
          </p:cNvGrpSpPr>
          <p:nvPr/>
        </p:nvGrpSpPr>
        <p:grpSpPr>
          <a:xfrm>
            <a:off x="924915" y="0"/>
            <a:ext cx="10342170" cy="6851619"/>
            <a:chOff x="1006227" y="107739"/>
            <a:chExt cx="10179543" cy="674388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596B357-3F38-0D19-6344-B0305FC3D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294"/>
            <a:stretch/>
          </p:blipFill>
          <p:spPr>
            <a:xfrm>
              <a:off x="1006227" y="3376444"/>
              <a:ext cx="10179543" cy="3475175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9FC5C38-0C99-BDA3-D272-414C652C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20"/>
            <a:stretch/>
          </p:blipFill>
          <p:spPr>
            <a:xfrm>
              <a:off x="1006227" y="107739"/>
              <a:ext cx="10179542" cy="332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800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18</a:t>
            </a:fld>
            <a:endParaRPr lang="en-CH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9E55CD-AA8E-CC99-0709-EA15CAC2D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2290" y="2968571"/>
            <a:ext cx="4267419" cy="3251367"/>
          </a:xfrm>
          <a:prstGeom prst="rect">
            <a:avLst/>
          </a:prstGeom>
        </p:spPr>
      </p:pic>
      <p:sp>
        <p:nvSpPr>
          <p:cNvPr id="9" name="Textfeld 10">
            <a:extLst>
              <a:ext uri="{FF2B5EF4-FFF2-40B4-BE49-F238E27FC236}">
                <a16:creationId xmlns:a16="http://schemas.microsoft.com/office/drawing/2014/main" id="{E3ABD316-D4D2-BC11-FB98-3245CB5F2593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</p:spTree>
    <p:extLst>
      <p:ext uri="{BB962C8B-B14F-4D97-AF65-F5344CB8AC3E}">
        <p14:creationId xmlns:p14="http://schemas.microsoft.com/office/powerpoint/2010/main" val="187710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A3B408-C0B1-4A20-EF0C-E7F6511FA2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13785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371FE56-F7BB-E6C1-D60D-8618CB536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613785"/>
            <a:ext cx="5181600" cy="3886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19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0B3E335-B3C8-E951-1755-A18B5B1C335A}"/>
              </a:ext>
            </a:extLst>
          </p:cNvPr>
          <p:cNvSpPr/>
          <p:nvPr/>
        </p:nvSpPr>
        <p:spPr>
          <a:xfrm>
            <a:off x="9235605" y="3113591"/>
            <a:ext cx="798991" cy="20537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9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294" y="4003094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34" y="4001294"/>
            <a:ext cx="1991360" cy="23571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6" y="4005805"/>
            <a:ext cx="2903219" cy="23526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20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45305009-4F09-5660-AD98-0EF994DA0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92" b="-1"/>
          <a:stretch/>
        </p:blipFill>
        <p:spPr>
          <a:xfrm>
            <a:off x="251460" y="2461399"/>
            <a:ext cx="11689200" cy="3770608"/>
          </a:xfrm>
        </p:spPr>
      </p:pic>
    </p:spTree>
    <p:extLst>
      <p:ext uri="{BB962C8B-B14F-4D97-AF65-F5344CB8AC3E}">
        <p14:creationId xmlns:p14="http://schemas.microsoft.com/office/powerpoint/2010/main" val="2544904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21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6" name="Grafik 15" descr="Ein Bild, das Text, Screenshot, dunkel enthält.&#10;&#10;Automatisch generierte Beschreibung">
            <a:extLst>
              <a:ext uri="{FF2B5EF4-FFF2-40B4-BE49-F238E27FC236}">
                <a16:creationId xmlns:a16="http://schemas.microsoft.com/office/drawing/2014/main" id="{A8EAAEE4-6553-F847-85E8-DA2DAE7F8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03"/>
          <a:stretch/>
        </p:blipFill>
        <p:spPr>
          <a:xfrm>
            <a:off x="255026" y="2451642"/>
            <a:ext cx="11681948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9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E3A44BF3-C1F3-539E-44EF-FAF0AF3C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>
            <a:extLst>
              <a:ext uri="{FF2B5EF4-FFF2-40B4-BE49-F238E27FC236}">
                <a16:creationId xmlns:a16="http://schemas.microsoft.com/office/drawing/2014/main" id="{62E293D7-1C71-BED5-ACB3-1387E9A4E838}"/>
              </a:ext>
            </a:extLst>
          </p:cNvPr>
          <p:cNvGrpSpPr/>
          <p:nvPr/>
        </p:nvGrpSpPr>
        <p:grpSpPr>
          <a:xfrm>
            <a:off x="621715" y="3922360"/>
            <a:ext cx="1771600" cy="2913275"/>
            <a:chOff x="431562" y="2696587"/>
            <a:chExt cx="1328700" cy="2184956"/>
          </a:xfrm>
        </p:grpSpPr>
        <p:sp>
          <p:nvSpPr>
            <p:cNvPr id="1109" name="Google Shape;1109;p28">
              <a:extLst>
                <a:ext uri="{FF2B5EF4-FFF2-40B4-BE49-F238E27FC236}">
                  <a16:creationId xmlns:a16="http://schemas.microsoft.com/office/drawing/2014/main" id="{92B492AD-311B-B2F7-052D-28CA3E78C225}"/>
                </a:ext>
              </a:extLst>
            </p:cNvPr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>
              <a:extLst>
                <a:ext uri="{FF2B5EF4-FFF2-40B4-BE49-F238E27FC236}">
                  <a16:creationId xmlns:a16="http://schemas.microsoft.com/office/drawing/2014/main" id="{1506213F-87BE-1662-FBB0-CCF80DCDEE11}"/>
                </a:ext>
              </a:extLst>
            </p:cNvPr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  <p:sp>
          <p:nvSpPr>
            <p:cNvPr id="1111" name="Google Shape;1111;p28">
              <a:extLst>
                <a:ext uri="{FF2B5EF4-FFF2-40B4-BE49-F238E27FC236}">
                  <a16:creationId xmlns:a16="http://schemas.microsoft.com/office/drawing/2014/main" id="{1F22D409-01B8-07B2-8FFC-D696906CCC89}"/>
                </a:ext>
              </a:extLst>
            </p:cNvPr>
            <p:cNvSpPr txBox="1"/>
            <p:nvPr/>
          </p:nvSpPr>
          <p:spPr>
            <a:xfrm>
              <a:off x="43156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Skull stripping</a:t>
              </a:r>
            </a:p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Salt &amp; Pepper Noise</a:t>
              </a:r>
              <a:endParaRPr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2" name="Google Shape;1112;p28">
              <a:extLst>
                <a:ext uri="{FF2B5EF4-FFF2-40B4-BE49-F238E27FC236}">
                  <a16:creationId xmlns:a16="http://schemas.microsoft.com/office/drawing/2014/main" id="{81D3BA55-6536-87D5-A903-867F909AF5AA}"/>
                </a:ext>
              </a:extLst>
            </p:cNvPr>
            <p:cNvSpPr txBox="1"/>
            <p:nvPr/>
          </p:nvSpPr>
          <p:spPr>
            <a:xfrm>
              <a:off x="43156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3" name="Google Shape;1113;p28">
            <a:extLst>
              <a:ext uri="{FF2B5EF4-FFF2-40B4-BE49-F238E27FC236}">
                <a16:creationId xmlns:a16="http://schemas.microsoft.com/office/drawing/2014/main" id="{7F65A774-CB76-09C1-E94C-4312F544F1A9}"/>
              </a:ext>
            </a:extLst>
          </p:cNvPr>
          <p:cNvGrpSpPr/>
          <p:nvPr/>
        </p:nvGrpSpPr>
        <p:grpSpPr>
          <a:xfrm>
            <a:off x="2020083" y="1807078"/>
            <a:ext cx="2227633" cy="2901763"/>
            <a:chOff x="1480337" y="1110125"/>
            <a:chExt cx="1670725" cy="2176322"/>
          </a:xfrm>
        </p:grpSpPr>
        <p:sp>
          <p:nvSpPr>
            <p:cNvPr id="1114" name="Google Shape;1114;p28">
              <a:extLst>
                <a:ext uri="{FF2B5EF4-FFF2-40B4-BE49-F238E27FC236}">
                  <a16:creationId xmlns:a16="http://schemas.microsoft.com/office/drawing/2014/main" id="{E67EAC1E-CDB5-2A1D-B784-F8ABCEF14F38}"/>
                </a:ext>
              </a:extLst>
            </p:cNvPr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>
              <a:extLst>
                <a:ext uri="{FF2B5EF4-FFF2-40B4-BE49-F238E27FC236}">
                  <a16:creationId xmlns:a16="http://schemas.microsoft.com/office/drawing/2014/main" id="{02C21645-5EA6-9EA4-BA97-A7193A21DBCA}"/>
                </a:ext>
              </a:extLst>
            </p:cNvPr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  <p:sp>
          <p:nvSpPr>
            <p:cNvPr id="1116" name="Google Shape;1116;p28">
              <a:extLst>
                <a:ext uri="{FF2B5EF4-FFF2-40B4-BE49-F238E27FC236}">
                  <a16:creationId xmlns:a16="http://schemas.microsoft.com/office/drawing/2014/main" id="{39429A61-EC2C-349E-D224-9A5138E720A0}"/>
                </a:ext>
              </a:extLst>
            </p:cNvPr>
            <p:cNvSpPr txBox="1"/>
            <p:nvPr/>
          </p:nvSpPr>
          <p:spPr>
            <a:xfrm>
              <a:off x="182236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981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Registration</a:t>
              </a:r>
              <a:endParaRPr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7" name="Google Shape;1117;p28">
              <a:extLst>
                <a:ext uri="{FF2B5EF4-FFF2-40B4-BE49-F238E27FC236}">
                  <a16:creationId xmlns:a16="http://schemas.microsoft.com/office/drawing/2014/main" id="{4C4F3D78-A2BC-5028-D954-AD53C13CAD82}"/>
                </a:ext>
              </a:extLst>
            </p:cNvPr>
            <p:cNvSpPr txBox="1"/>
            <p:nvPr/>
          </p:nvSpPr>
          <p:spPr>
            <a:xfrm>
              <a:off x="182207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8" name="Google Shape;1118;p28">
            <a:extLst>
              <a:ext uri="{FF2B5EF4-FFF2-40B4-BE49-F238E27FC236}">
                <a16:creationId xmlns:a16="http://schemas.microsoft.com/office/drawing/2014/main" id="{7A9199C2-CE97-13AF-616D-86C8A3F70509}"/>
              </a:ext>
            </a:extLst>
          </p:cNvPr>
          <p:cNvGrpSpPr/>
          <p:nvPr/>
        </p:nvGrpSpPr>
        <p:grpSpPr>
          <a:xfrm>
            <a:off x="3647906" y="3972928"/>
            <a:ext cx="2453709" cy="2862707"/>
            <a:chOff x="2701205" y="2734513"/>
            <a:chExt cx="1840282" cy="2147030"/>
          </a:xfrm>
        </p:grpSpPr>
        <p:sp>
          <p:nvSpPr>
            <p:cNvPr id="1119" name="Google Shape;1119;p28">
              <a:extLst>
                <a:ext uri="{FF2B5EF4-FFF2-40B4-BE49-F238E27FC236}">
                  <a16:creationId xmlns:a16="http://schemas.microsoft.com/office/drawing/2014/main" id="{ED28D2A1-64C6-E858-4B5E-B71CD801189A}"/>
                </a:ext>
              </a:extLst>
            </p:cNvPr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>
              <a:extLst>
                <a:ext uri="{FF2B5EF4-FFF2-40B4-BE49-F238E27FC236}">
                  <a16:creationId xmlns:a16="http://schemas.microsoft.com/office/drawing/2014/main" id="{446493F7-AB66-8108-9481-B81C657E661B}"/>
                </a:ext>
              </a:extLst>
            </p:cNvPr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  <p:sp>
          <p:nvSpPr>
            <p:cNvPr id="1121" name="Google Shape;1121;p28">
              <a:extLst>
                <a:ext uri="{FF2B5EF4-FFF2-40B4-BE49-F238E27FC236}">
                  <a16:creationId xmlns:a16="http://schemas.microsoft.com/office/drawing/2014/main" id="{83445EB6-E204-E971-18F4-87E9CE6D6145}"/>
                </a:ext>
              </a:extLst>
            </p:cNvPr>
            <p:cNvSpPr txBox="1"/>
            <p:nvPr/>
          </p:nvSpPr>
          <p:spPr>
            <a:xfrm>
              <a:off x="3212787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C7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Feature Extraction</a:t>
              </a:r>
              <a:endParaRPr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2" name="Google Shape;1122;p28">
              <a:extLst>
                <a:ext uri="{FF2B5EF4-FFF2-40B4-BE49-F238E27FC236}">
                  <a16:creationId xmlns:a16="http://schemas.microsoft.com/office/drawing/2014/main" id="{12E1796E-000F-A36D-A7F3-5062075561D2}"/>
                </a:ext>
              </a:extLst>
            </p:cNvPr>
            <p:cNvSpPr txBox="1"/>
            <p:nvPr/>
          </p:nvSpPr>
          <p:spPr>
            <a:xfrm>
              <a:off x="321258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28">
            <a:extLst>
              <a:ext uri="{FF2B5EF4-FFF2-40B4-BE49-F238E27FC236}">
                <a16:creationId xmlns:a16="http://schemas.microsoft.com/office/drawing/2014/main" id="{5AD3C309-EB98-386C-00BA-08D56E53E525}"/>
              </a:ext>
            </a:extLst>
          </p:cNvPr>
          <p:cNvGrpSpPr/>
          <p:nvPr/>
        </p:nvGrpSpPr>
        <p:grpSpPr>
          <a:xfrm>
            <a:off x="7361563" y="3980323"/>
            <a:ext cx="2448353" cy="2855312"/>
            <a:chOff x="5486447" y="2740059"/>
            <a:chExt cx="1836265" cy="2141484"/>
          </a:xfrm>
        </p:grpSpPr>
        <p:sp>
          <p:nvSpPr>
            <p:cNvPr id="1124" name="Google Shape;1124;p28">
              <a:extLst>
                <a:ext uri="{FF2B5EF4-FFF2-40B4-BE49-F238E27FC236}">
                  <a16:creationId xmlns:a16="http://schemas.microsoft.com/office/drawing/2014/main" id="{CA0133D3-D4A7-FC5B-173F-B1F37A84D91E}"/>
                </a:ext>
              </a:extLst>
            </p:cNvPr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>
              <a:extLst>
                <a:ext uri="{FF2B5EF4-FFF2-40B4-BE49-F238E27FC236}">
                  <a16:creationId xmlns:a16="http://schemas.microsoft.com/office/drawing/2014/main" id="{851AA11E-13A5-A5D5-9AC1-40794F9D5EDE}"/>
                </a:ext>
              </a:extLst>
            </p:cNvPr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  <p:sp>
          <p:nvSpPr>
            <p:cNvPr id="1126" name="Google Shape;1126;p28">
              <a:extLst>
                <a:ext uri="{FF2B5EF4-FFF2-40B4-BE49-F238E27FC236}">
                  <a16:creationId xmlns:a16="http://schemas.microsoft.com/office/drawing/2014/main" id="{3F6F9823-F88C-5490-353A-C3867BB20E91}"/>
                </a:ext>
              </a:extLst>
            </p:cNvPr>
            <p:cNvSpPr txBox="1"/>
            <p:nvPr/>
          </p:nvSpPr>
          <p:spPr>
            <a:xfrm>
              <a:off x="599401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43AA8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Post-processing</a:t>
              </a:r>
              <a:endParaRPr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7" name="Google Shape;1127;p28">
              <a:extLst>
                <a:ext uri="{FF2B5EF4-FFF2-40B4-BE49-F238E27FC236}">
                  <a16:creationId xmlns:a16="http://schemas.microsoft.com/office/drawing/2014/main" id="{FE2458B7-AC06-33B5-DBD1-E9738989FEE2}"/>
                </a:ext>
              </a:extLst>
            </p:cNvPr>
            <p:cNvSpPr txBox="1"/>
            <p:nvPr/>
          </p:nvSpPr>
          <p:spPr>
            <a:xfrm>
              <a:off x="599360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8" name="Google Shape;1128;p28">
            <a:extLst>
              <a:ext uri="{FF2B5EF4-FFF2-40B4-BE49-F238E27FC236}">
                <a16:creationId xmlns:a16="http://schemas.microsoft.com/office/drawing/2014/main" id="{B283600B-E469-1699-82D4-4DB81A86CA1F}"/>
              </a:ext>
            </a:extLst>
          </p:cNvPr>
          <p:cNvGrpSpPr/>
          <p:nvPr/>
        </p:nvGrpSpPr>
        <p:grpSpPr>
          <a:xfrm>
            <a:off x="5712698" y="1807078"/>
            <a:ext cx="2242851" cy="2924717"/>
            <a:chOff x="4249799" y="1110125"/>
            <a:chExt cx="1682138" cy="2193538"/>
          </a:xfrm>
        </p:grpSpPr>
        <p:sp>
          <p:nvSpPr>
            <p:cNvPr id="1129" name="Google Shape;1129;p28">
              <a:extLst>
                <a:ext uri="{FF2B5EF4-FFF2-40B4-BE49-F238E27FC236}">
                  <a16:creationId xmlns:a16="http://schemas.microsoft.com/office/drawing/2014/main" id="{4A025145-8D64-B21C-DDF1-4C43047E80BD}"/>
                </a:ext>
              </a:extLst>
            </p:cNvPr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>
              <a:extLst>
                <a:ext uri="{FF2B5EF4-FFF2-40B4-BE49-F238E27FC236}">
                  <a16:creationId xmlns:a16="http://schemas.microsoft.com/office/drawing/2014/main" id="{FC1200FB-4301-B2D5-9A04-C259D98AC059}"/>
                </a:ext>
              </a:extLst>
            </p:cNvPr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  <p:sp>
          <p:nvSpPr>
            <p:cNvPr id="1131" name="Google Shape;1131;p28">
              <a:extLst>
                <a:ext uri="{FF2B5EF4-FFF2-40B4-BE49-F238E27FC236}">
                  <a16:creationId xmlns:a16="http://schemas.microsoft.com/office/drawing/2014/main" id="{AF80ED66-018F-0419-73C6-3682DFB5FDBA}"/>
                </a:ext>
              </a:extLst>
            </p:cNvPr>
            <p:cNvSpPr txBox="1"/>
            <p:nvPr/>
          </p:nvSpPr>
          <p:spPr>
            <a:xfrm>
              <a:off x="4603237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90BE6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Classification</a:t>
              </a:r>
              <a:endParaRPr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2" name="Google Shape;1132;p28">
              <a:extLst>
                <a:ext uri="{FF2B5EF4-FFF2-40B4-BE49-F238E27FC236}">
                  <a16:creationId xmlns:a16="http://schemas.microsoft.com/office/drawing/2014/main" id="{7AE6A3F1-FAC7-AEC5-17CE-4FD5F526FC0D}"/>
                </a:ext>
              </a:extLst>
            </p:cNvPr>
            <p:cNvSpPr txBox="1"/>
            <p:nvPr/>
          </p:nvSpPr>
          <p:spPr>
            <a:xfrm>
              <a:off x="460309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one of the biggest planets. It is a gas giant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3" name="Google Shape;1133;p28">
            <a:extLst>
              <a:ext uri="{FF2B5EF4-FFF2-40B4-BE49-F238E27FC236}">
                <a16:creationId xmlns:a16="http://schemas.microsoft.com/office/drawing/2014/main" id="{5448C334-87CD-B898-F3F5-E733412BE6F1}"/>
              </a:ext>
            </a:extLst>
          </p:cNvPr>
          <p:cNvGrpSpPr/>
          <p:nvPr/>
        </p:nvGrpSpPr>
        <p:grpSpPr>
          <a:xfrm>
            <a:off x="9248133" y="1807078"/>
            <a:ext cx="2415249" cy="2909157"/>
            <a:chOff x="6901375" y="1110125"/>
            <a:chExt cx="1811437" cy="2181868"/>
          </a:xfrm>
        </p:grpSpPr>
        <p:sp>
          <p:nvSpPr>
            <p:cNvPr id="1134" name="Google Shape;1134;p28">
              <a:extLst>
                <a:ext uri="{FF2B5EF4-FFF2-40B4-BE49-F238E27FC236}">
                  <a16:creationId xmlns:a16="http://schemas.microsoft.com/office/drawing/2014/main" id="{E95FF8FD-5DC6-BBE8-DCFD-219543109BC5}"/>
                </a:ext>
              </a:extLst>
            </p:cNvPr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>
              <a:extLst>
                <a:ext uri="{FF2B5EF4-FFF2-40B4-BE49-F238E27FC236}">
                  <a16:creationId xmlns:a16="http://schemas.microsoft.com/office/drawing/2014/main" id="{3C687259-470E-D4D8-6D0D-440265D6C1F0}"/>
                </a:ext>
              </a:extLst>
            </p:cNvPr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  <p:sp>
          <p:nvSpPr>
            <p:cNvPr id="1136" name="Google Shape;1136;p28">
              <a:extLst>
                <a:ext uri="{FF2B5EF4-FFF2-40B4-BE49-F238E27FC236}">
                  <a16:creationId xmlns:a16="http://schemas.microsoft.com/office/drawing/2014/main" id="{BD2CBB1E-66E8-4B4A-CB6D-E10A5FA6703A}"/>
                </a:ext>
              </a:extLst>
            </p:cNvPr>
            <p:cNvSpPr txBox="1"/>
            <p:nvPr/>
          </p:nvSpPr>
          <p:spPr>
            <a:xfrm>
              <a:off x="738411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57759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Evaluation</a:t>
              </a:r>
              <a:endParaRPr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7" name="Google Shape;1137;p28">
              <a:extLst>
                <a:ext uri="{FF2B5EF4-FFF2-40B4-BE49-F238E27FC236}">
                  <a16:creationId xmlns:a16="http://schemas.microsoft.com/office/drawing/2014/main" id="{0CAC10FC-04F6-0155-EC0A-DFD64E5273FC}"/>
                </a:ext>
              </a:extLst>
            </p:cNvPr>
            <p:cNvSpPr txBox="1"/>
            <p:nvPr/>
          </p:nvSpPr>
          <p:spPr>
            <a:xfrm>
              <a:off x="738411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487421D-E6BD-A5CD-9F73-822A1102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</p:spTree>
    <p:extLst>
      <p:ext uri="{BB962C8B-B14F-4D97-AF65-F5344CB8AC3E}">
        <p14:creationId xmlns:p14="http://schemas.microsoft.com/office/powerpoint/2010/main" val="100229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F388-EF09-1C31-BCB4-0F82FB0E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23</a:t>
            </a:fld>
            <a:endParaRPr lang="en-CH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BB24BB9-9105-8177-CBE8-A118C53E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7" t="12235" r="10321" b="7133"/>
          <a:stretch/>
        </p:blipFill>
        <p:spPr>
          <a:xfrm>
            <a:off x="3581401" y="705722"/>
            <a:ext cx="4939003" cy="56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7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516081" y="5398972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349433" y="2662474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 registration did we do?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 features did we use?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96000" y="2328557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7839490" y="5553240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Which morphological filters did we use?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661163" y="2671605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42F-29D4-44A0-3DED-E90AA1F7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39A-8902-B2DA-C8EE-718CF118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969C-F572-BDF3-64C2-9F43C18D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35B3EB34-7A71-E313-A83A-ED37E60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65" y="1404204"/>
            <a:ext cx="1501207" cy="132556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FCB816-2358-AC2D-3DD2-842F2ED9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63" y="5320485"/>
            <a:ext cx="1501207" cy="1325563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50E91135-1E1C-CEE8-614B-C063979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64" y="3994922"/>
            <a:ext cx="1501207" cy="1325563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9A373C0F-B396-60A8-6C8D-A6C5C7F0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64" y="2729767"/>
            <a:ext cx="1501207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80E-A77C-0DDB-9F8A-99D02DF6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E944-7607-39E7-C221-702304A1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AA80-C291-313D-B84F-35436A29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5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49EE11-806A-7437-8E13-BEB416BA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112" y="3429001"/>
            <a:ext cx="3318269" cy="29273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4B321D5-A48A-5A48-F064-B977BE4D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44" y="3429000"/>
            <a:ext cx="3318269" cy="29273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4B4D65-D110-DA95-C41D-24FB8FBC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381" y="3428998"/>
            <a:ext cx="3318271" cy="292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816C-11FB-2F23-75E3-336AF2F18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9219-CC9A-62D0-C844-A63881D3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73904-3CDE-E7DE-89F9-606074171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Show best and worst segmentations for ML and Atlas-based</a:t>
            </a:r>
          </a:p>
          <a:p>
            <a:r>
              <a:rPr lang="en-GB" sz="1600" dirty="0">
                <a:sym typeface="Wingdings" panose="05000000000000000000" pitchFamily="2" charset="2"/>
              </a:rPr>
              <a:t>Choose an example (match the image# in both methods) with the noise -&gt; robustness</a:t>
            </a:r>
          </a:p>
          <a:p>
            <a:r>
              <a:rPr lang="en-GB" sz="1600" dirty="0">
                <a:sym typeface="Wingdings" panose="05000000000000000000" pitchFamily="2" charset="2"/>
              </a:rPr>
              <a:t>Violin plot of DICE scores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65408-E8B8-6C27-2C8A-DF5874A9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037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What are our conclusions?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8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</Words>
  <Application>Microsoft Macintosh PowerPoint</Application>
  <PresentationFormat>Breitbild</PresentationFormat>
  <Paragraphs>152</Paragraphs>
  <Slides>23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Fira Sans Extra Condensed Medium</vt:lpstr>
      <vt:lpstr>Roboto</vt:lpstr>
      <vt:lpstr>Wingdings</vt:lpstr>
      <vt:lpstr>Office Theme</vt:lpstr>
      <vt:lpstr>ConsistsAtlas-based Segmentation of a Powerful Baseline for Brain Tissue Segmentation when Compared to a ML-based Approach</vt:lpstr>
      <vt:lpstr>What is an Atlas?</vt:lpstr>
      <vt:lpstr>Our Pipeline</vt:lpstr>
      <vt:lpstr>Construction of Atlas Labels</vt:lpstr>
      <vt:lpstr>Construction of Atlas Labels</vt:lpstr>
      <vt:lpstr>Results</vt:lpstr>
      <vt:lpstr>Discussion</vt:lpstr>
      <vt:lpstr>PowerPoint-Präsentation</vt:lpstr>
      <vt:lpstr>References</vt:lpstr>
      <vt:lpstr>END</vt:lpstr>
      <vt:lpstr>Methods – Parameter Search</vt:lpstr>
      <vt:lpstr>Experiment1 - 2 pipelines</vt:lpstr>
      <vt:lpstr>Experiment1 - Hippocampus</vt:lpstr>
      <vt:lpstr>Experiment1 - Hippocampus</vt:lpstr>
      <vt:lpstr>Experiment2 - 5 pipelines</vt:lpstr>
      <vt:lpstr>Experiment2 - Structural Overlap</vt:lpstr>
      <vt:lpstr>PowerPoint-Präsentation</vt:lpstr>
      <vt:lpstr>Experiment3 - 3 pipelines</vt:lpstr>
      <vt:lpstr>Experiment3 - 3 pipelines</vt:lpstr>
      <vt:lpstr>Experiment3 - Thalamus</vt:lpstr>
      <vt:lpstr>Experiment3 - Thalamus</vt:lpstr>
      <vt:lpstr>Our Pipeline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Hoffman, Nathan Ashley (STUDENTS)</cp:lastModifiedBy>
  <cp:revision>37</cp:revision>
  <dcterms:created xsi:type="dcterms:W3CDTF">2022-11-10T12:20:49Z</dcterms:created>
  <dcterms:modified xsi:type="dcterms:W3CDTF">2024-12-04T09:38:17Z</dcterms:modified>
</cp:coreProperties>
</file>